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4" r:id="rId3"/>
    <p:sldId id="269" r:id="rId4"/>
    <p:sldId id="257" r:id="rId5"/>
    <p:sldId id="259" r:id="rId6"/>
    <p:sldId id="260" r:id="rId7"/>
    <p:sldId id="261" r:id="rId8"/>
    <p:sldId id="266" r:id="rId9"/>
    <p:sldId id="267" r:id="rId10"/>
    <p:sldId id="270" r:id="rId11"/>
    <p:sldId id="26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97" d="100"/>
          <a:sy n="97" d="100"/>
        </p:scale>
        <p:origin x="24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E4FA2AC-634B-48E2-AF41-182AB944ED6D}" type="datetimeFigureOut">
              <a:rPr lang="en-US" smtClean="0"/>
              <a:t>19-Sep-22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D9EC9-DCAD-4208-B4D9-3D512808F7EB}" type="slidenum">
              <a:rPr lang="en-US" smtClean="0"/>
              <a:t>‹#›</a:t>
            </a:fld>
            <a:endParaRPr lang="en-US"/>
          </a:p>
        </p:txBody>
      </p:sp>
    </p:spTree>
    <p:extLst>
      <p:ext uri="{BB962C8B-B14F-4D97-AF65-F5344CB8AC3E}">
        <p14:creationId xmlns:p14="http://schemas.microsoft.com/office/powerpoint/2010/main" val="2101177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4FA2AC-634B-48E2-AF41-182AB944ED6D}" type="datetimeFigureOut">
              <a:rPr lang="en-US" smtClean="0"/>
              <a:t>19-Sep-22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D9EC9-DCAD-4208-B4D9-3D512808F7EB}" type="slidenum">
              <a:rPr lang="en-US" smtClean="0"/>
              <a:t>‹#›</a:t>
            </a:fld>
            <a:endParaRPr lang="en-US"/>
          </a:p>
        </p:txBody>
      </p:sp>
    </p:spTree>
    <p:extLst>
      <p:ext uri="{BB962C8B-B14F-4D97-AF65-F5344CB8AC3E}">
        <p14:creationId xmlns:p14="http://schemas.microsoft.com/office/powerpoint/2010/main" val="3720298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4FA2AC-634B-48E2-AF41-182AB944ED6D}" type="datetimeFigureOut">
              <a:rPr lang="en-US" smtClean="0"/>
              <a:t>19-Sep-22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D9EC9-DCAD-4208-B4D9-3D512808F7EB}" type="slidenum">
              <a:rPr lang="en-US" smtClean="0"/>
              <a:t>‹#›</a:t>
            </a:fld>
            <a:endParaRPr lang="en-US"/>
          </a:p>
        </p:txBody>
      </p:sp>
    </p:spTree>
    <p:extLst>
      <p:ext uri="{BB962C8B-B14F-4D97-AF65-F5344CB8AC3E}">
        <p14:creationId xmlns:p14="http://schemas.microsoft.com/office/powerpoint/2010/main" val="3316181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4FA2AC-634B-48E2-AF41-182AB944ED6D}" type="datetimeFigureOut">
              <a:rPr lang="en-US" smtClean="0"/>
              <a:t>19-Sep-22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D9EC9-DCAD-4208-B4D9-3D512808F7EB}" type="slidenum">
              <a:rPr lang="en-US" smtClean="0"/>
              <a:t>‹#›</a:t>
            </a:fld>
            <a:endParaRPr lang="en-US"/>
          </a:p>
        </p:txBody>
      </p:sp>
    </p:spTree>
    <p:extLst>
      <p:ext uri="{BB962C8B-B14F-4D97-AF65-F5344CB8AC3E}">
        <p14:creationId xmlns:p14="http://schemas.microsoft.com/office/powerpoint/2010/main" val="2027732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4FA2AC-634B-48E2-AF41-182AB944ED6D}" type="datetimeFigureOut">
              <a:rPr lang="en-US" smtClean="0"/>
              <a:t>19-Sep-22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D9EC9-DCAD-4208-B4D9-3D512808F7EB}" type="slidenum">
              <a:rPr lang="en-US" smtClean="0"/>
              <a:t>‹#›</a:t>
            </a:fld>
            <a:endParaRPr lang="en-US"/>
          </a:p>
        </p:txBody>
      </p:sp>
    </p:spTree>
    <p:extLst>
      <p:ext uri="{BB962C8B-B14F-4D97-AF65-F5344CB8AC3E}">
        <p14:creationId xmlns:p14="http://schemas.microsoft.com/office/powerpoint/2010/main" val="814384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4FA2AC-634B-48E2-AF41-182AB944ED6D}" type="datetimeFigureOut">
              <a:rPr lang="en-US" smtClean="0"/>
              <a:t>19-Sep-22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D9EC9-DCAD-4208-B4D9-3D512808F7EB}" type="slidenum">
              <a:rPr lang="en-US" smtClean="0"/>
              <a:t>‹#›</a:t>
            </a:fld>
            <a:endParaRPr lang="en-US"/>
          </a:p>
        </p:txBody>
      </p:sp>
    </p:spTree>
    <p:extLst>
      <p:ext uri="{BB962C8B-B14F-4D97-AF65-F5344CB8AC3E}">
        <p14:creationId xmlns:p14="http://schemas.microsoft.com/office/powerpoint/2010/main" val="862500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4FA2AC-634B-48E2-AF41-182AB944ED6D}" type="datetimeFigureOut">
              <a:rPr lang="en-US" smtClean="0"/>
              <a:t>19-Sep-22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0D9EC9-DCAD-4208-B4D9-3D512808F7EB}" type="slidenum">
              <a:rPr lang="en-US" smtClean="0"/>
              <a:t>‹#›</a:t>
            </a:fld>
            <a:endParaRPr lang="en-US"/>
          </a:p>
        </p:txBody>
      </p:sp>
    </p:spTree>
    <p:extLst>
      <p:ext uri="{BB962C8B-B14F-4D97-AF65-F5344CB8AC3E}">
        <p14:creationId xmlns:p14="http://schemas.microsoft.com/office/powerpoint/2010/main" val="2063319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4FA2AC-634B-48E2-AF41-182AB944ED6D}" type="datetimeFigureOut">
              <a:rPr lang="en-US" smtClean="0"/>
              <a:t>19-Sep-22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0D9EC9-DCAD-4208-B4D9-3D512808F7EB}" type="slidenum">
              <a:rPr lang="en-US" smtClean="0"/>
              <a:t>‹#›</a:t>
            </a:fld>
            <a:endParaRPr lang="en-US"/>
          </a:p>
        </p:txBody>
      </p:sp>
    </p:spTree>
    <p:extLst>
      <p:ext uri="{BB962C8B-B14F-4D97-AF65-F5344CB8AC3E}">
        <p14:creationId xmlns:p14="http://schemas.microsoft.com/office/powerpoint/2010/main" val="377483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FA2AC-634B-48E2-AF41-182AB944ED6D}" type="datetimeFigureOut">
              <a:rPr lang="en-US" smtClean="0"/>
              <a:t>19-Sep-22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0D9EC9-DCAD-4208-B4D9-3D512808F7EB}" type="slidenum">
              <a:rPr lang="en-US" smtClean="0"/>
              <a:t>‹#›</a:t>
            </a:fld>
            <a:endParaRPr lang="en-US"/>
          </a:p>
        </p:txBody>
      </p:sp>
    </p:spTree>
    <p:extLst>
      <p:ext uri="{BB962C8B-B14F-4D97-AF65-F5344CB8AC3E}">
        <p14:creationId xmlns:p14="http://schemas.microsoft.com/office/powerpoint/2010/main" val="3924320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4FA2AC-634B-48E2-AF41-182AB944ED6D}" type="datetimeFigureOut">
              <a:rPr lang="en-US" smtClean="0"/>
              <a:t>19-Sep-22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D9EC9-DCAD-4208-B4D9-3D512808F7EB}" type="slidenum">
              <a:rPr lang="en-US" smtClean="0"/>
              <a:t>‹#›</a:t>
            </a:fld>
            <a:endParaRPr lang="en-US"/>
          </a:p>
        </p:txBody>
      </p:sp>
    </p:spTree>
    <p:extLst>
      <p:ext uri="{BB962C8B-B14F-4D97-AF65-F5344CB8AC3E}">
        <p14:creationId xmlns:p14="http://schemas.microsoft.com/office/powerpoint/2010/main" val="1088218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4FA2AC-634B-48E2-AF41-182AB944ED6D}" type="datetimeFigureOut">
              <a:rPr lang="en-US" smtClean="0"/>
              <a:t>19-Sep-22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D9EC9-DCAD-4208-B4D9-3D512808F7EB}" type="slidenum">
              <a:rPr lang="en-US" smtClean="0"/>
              <a:t>‹#›</a:t>
            </a:fld>
            <a:endParaRPr lang="en-US"/>
          </a:p>
        </p:txBody>
      </p:sp>
    </p:spTree>
    <p:extLst>
      <p:ext uri="{BB962C8B-B14F-4D97-AF65-F5344CB8AC3E}">
        <p14:creationId xmlns:p14="http://schemas.microsoft.com/office/powerpoint/2010/main" val="188512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A2AC-634B-48E2-AF41-182AB944ED6D}" type="datetimeFigureOut">
              <a:rPr lang="en-US" smtClean="0"/>
              <a:t>19-Sep-22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0D9EC9-DCAD-4208-B4D9-3D512808F7EB}" type="slidenum">
              <a:rPr lang="en-US" smtClean="0"/>
              <a:t>‹#›</a:t>
            </a:fld>
            <a:endParaRPr lang="en-US"/>
          </a:p>
        </p:txBody>
      </p:sp>
    </p:spTree>
    <p:extLst>
      <p:ext uri="{BB962C8B-B14F-4D97-AF65-F5344CB8AC3E}">
        <p14:creationId xmlns:p14="http://schemas.microsoft.com/office/powerpoint/2010/main" val="210409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207" y="719086"/>
            <a:ext cx="10515600" cy="1325563"/>
          </a:xfrm>
        </p:spPr>
        <p:txBody>
          <a:bodyPr/>
          <a:lstStyle/>
          <a:p>
            <a:pPr algn="ctr"/>
            <a:r>
              <a:rPr lang="en-US" dirty="0" smtClean="0">
                <a:latin typeface="Arial" panose="020B0604020202020204" pitchFamily="34" charset="0"/>
                <a:cs typeface="Arial" panose="020B0604020202020204" pitchFamily="34" charset="0"/>
              </a:rPr>
              <a:t>TDEM STATEWIDE EXERCISE</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SEPTEMBER 23—25, 2022</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9649" y="2515146"/>
            <a:ext cx="3217420" cy="321742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2596" y="2515146"/>
            <a:ext cx="3421217" cy="3447737"/>
          </a:xfrm>
          <a:prstGeom prst="rect">
            <a:avLst/>
          </a:prstGeom>
        </p:spPr>
      </p:pic>
    </p:spTree>
    <p:extLst>
      <p:ext uri="{BB962C8B-B14F-4D97-AF65-F5344CB8AC3E}">
        <p14:creationId xmlns:p14="http://schemas.microsoft.com/office/powerpoint/2010/main" val="2523763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3058" y="497098"/>
            <a:ext cx="10245213" cy="4834785"/>
          </a:xfrm>
          <a:prstGeom prst="rect">
            <a:avLst/>
          </a:prstGeom>
        </p:spPr>
        <p:txBody>
          <a:bodyPr wrap="square">
            <a:spAutoFit/>
          </a:bodyPr>
          <a:lstStyle/>
          <a:p>
            <a:pPr>
              <a:lnSpc>
                <a:spcPct val="107000"/>
              </a:lnSpc>
              <a:spcBef>
                <a:spcPts val="1200"/>
              </a:spcBef>
            </a:pPr>
            <a:r>
              <a:rPr lang="en-US" sz="3200" dirty="0" smtClean="0">
                <a:latin typeface="Arial" panose="020B0604020202020204" pitchFamily="34" charset="0"/>
                <a:ea typeface="Calibri" panose="020F0502020204030204" pitchFamily="34" charset="0"/>
                <a:cs typeface="Arial" panose="020B0604020202020204" pitchFamily="34" charset="0"/>
              </a:rPr>
              <a:t>The </a:t>
            </a:r>
            <a:r>
              <a:rPr lang="en-US" sz="3200" dirty="0">
                <a:latin typeface="Arial" panose="020B0604020202020204" pitchFamily="34" charset="0"/>
                <a:ea typeface="Calibri" panose="020F0502020204030204" pitchFamily="34" charset="0"/>
                <a:cs typeface="Arial" panose="020B0604020202020204" pitchFamily="34" charset="0"/>
              </a:rPr>
              <a:t>WTX Section Manager and Section Emergency Coordinator will monitor for </a:t>
            </a:r>
            <a:r>
              <a:rPr lang="en-US" sz="3200" dirty="0" smtClean="0">
                <a:latin typeface="Arial" panose="020B0604020202020204" pitchFamily="34" charset="0"/>
                <a:ea typeface="Calibri" panose="020F0502020204030204" pitchFamily="34" charset="0"/>
                <a:cs typeface="Arial" panose="020B0604020202020204" pitchFamily="34" charset="0"/>
              </a:rPr>
              <a:t>ARES and RACES participants using Winlink P2P </a:t>
            </a:r>
            <a:r>
              <a:rPr lang="en-US" sz="3200" dirty="0" err="1" smtClean="0">
                <a:latin typeface="Arial" panose="020B0604020202020204" pitchFamily="34" charset="0"/>
                <a:ea typeface="Calibri" panose="020F0502020204030204" pitchFamily="34" charset="0"/>
                <a:cs typeface="Arial" panose="020B0604020202020204" pitchFamily="34" charset="0"/>
              </a:rPr>
              <a:t>Vara</a:t>
            </a:r>
            <a:r>
              <a:rPr lang="en-US" sz="3200" dirty="0" smtClean="0">
                <a:latin typeface="Arial" panose="020B0604020202020204" pitchFamily="34" charset="0"/>
                <a:ea typeface="Calibri" panose="020F0502020204030204" pitchFamily="34" charset="0"/>
                <a:cs typeface="Arial" panose="020B0604020202020204" pitchFamily="34" charset="0"/>
              </a:rPr>
              <a:t> </a:t>
            </a:r>
            <a:r>
              <a:rPr lang="en-US" sz="3200" dirty="0">
                <a:latin typeface="Arial" panose="020B0604020202020204" pitchFamily="34" charset="0"/>
                <a:ea typeface="Calibri" panose="020F0502020204030204" pitchFamily="34" charset="0"/>
                <a:cs typeface="Arial" panose="020B0604020202020204" pitchFamily="34" charset="0"/>
              </a:rPr>
              <a:t>HF 500 Hz </a:t>
            </a:r>
            <a:r>
              <a:rPr lang="en-US" sz="3200" dirty="0" smtClean="0">
                <a:latin typeface="Arial" panose="020B0604020202020204" pitchFamily="34" charset="0"/>
                <a:ea typeface="Calibri" panose="020F0502020204030204" pitchFamily="34" charset="0"/>
                <a:cs typeface="Arial" panose="020B0604020202020204" pitchFamily="34" charset="0"/>
              </a:rPr>
              <a:t>bandwidth. They </a:t>
            </a:r>
            <a:r>
              <a:rPr lang="en-US" sz="3200" dirty="0">
                <a:latin typeface="Arial" panose="020B0604020202020204" pitchFamily="34" charset="0"/>
                <a:ea typeface="Calibri" panose="020F0502020204030204" pitchFamily="34" charset="0"/>
                <a:cs typeface="Arial" panose="020B0604020202020204" pitchFamily="34" charset="0"/>
              </a:rPr>
              <a:t>switch on the half hour between 3.950 MHZ Center Frequency (3.9475 MHz Dial Frequency) and 7.119 MHz Center Frequency (7.1175 Dial Frequency).  Dale will start </a:t>
            </a:r>
            <a:r>
              <a:rPr lang="en-US" sz="3200" dirty="0" smtClean="0">
                <a:latin typeface="Arial" panose="020B0604020202020204" pitchFamily="34" charset="0"/>
                <a:ea typeface="Calibri" panose="020F0502020204030204" pitchFamily="34" charset="0"/>
                <a:cs typeface="Arial" panose="020B0604020202020204" pitchFamily="34" charset="0"/>
              </a:rPr>
              <a:t>at the top of the hour on </a:t>
            </a:r>
            <a:r>
              <a:rPr lang="en-US" sz="3200" dirty="0">
                <a:latin typeface="Arial" panose="020B0604020202020204" pitchFamily="34" charset="0"/>
                <a:ea typeface="Calibri" panose="020F0502020204030204" pitchFamily="34" charset="0"/>
                <a:cs typeface="Arial" panose="020B0604020202020204" pitchFamily="34" charset="0"/>
              </a:rPr>
              <a:t>the 80 meter frequency and David on the 40 meter frequency. </a:t>
            </a:r>
          </a:p>
        </p:txBody>
      </p:sp>
    </p:spTree>
    <p:extLst>
      <p:ext uri="{BB962C8B-B14F-4D97-AF65-F5344CB8AC3E}">
        <p14:creationId xmlns:p14="http://schemas.microsoft.com/office/powerpoint/2010/main" val="1238590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341466" y="257175"/>
            <a:ext cx="9925050" cy="6600825"/>
          </a:xfrm>
          <a:prstGeom prst="rect">
            <a:avLst/>
          </a:prstGeom>
        </p:spPr>
      </p:pic>
      <p:sp>
        <p:nvSpPr>
          <p:cNvPr id="2" name="TextBox 1">
            <a:extLst>
              <a:ext uri="{FF2B5EF4-FFF2-40B4-BE49-F238E27FC236}">
                <a16:creationId xmlns:a16="http://schemas.microsoft.com/office/drawing/2014/main" xmlns="" id="{27223539-9EEB-D707-3049-385D5B053B44}"/>
              </a:ext>
            </a:extLst>
          </p:cNvPr>
          <p:cNvSpPr txBox="1"/>
          <p:nvPr/>
        </p:nvSpPr>
        <p:spPr>
          <a:xfrm>
            <a:off x="4789609" y="4860680"/>
            <a:ext cx="1209675" cy="369332"/>
          </a:xfrm>
          <a:prstGeom prst="rect">
            <a:avLst/>
          </a:prstGeom>
          <a:noFill/>
        </p:spPr>
        <p:txBody>
          <a:bodyPr wrap="square" rtlCol="0">
            <a:spAutoFit/>
          </a:bodyPr>
          <a:lstStyle/>
          <a:p>
            <a:r>
              <a:rPr lang="en-US" b="1" dirty="0">
                <a:solidFill>
                  <a:srgbClr val="FF0000"/>
                </a:solidFill>
              </a:rPr>
              <a:t>________</a:t>
            </a:r>
          </a:p>
        </p:txBody>
      </p:sp>
    </p:spTree>
    <p:extLst>
      <p:ext uri="{BB962C8B-B14F-4D97-AF65-F5344CB8AC3E}">
        <p14:creationId xmlns:p14="http://schemas.microsoft.com/office/powerpoint/2010/main" val="23083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15712" y="0"/>
            <a:ext cx="6160576" cy="6715432"/>
          </a:xfrm>
          <a:prstGeom prst="rect">
            <a:avLst/>
          </a:prstGeom>
        </p:spPr>
      </p:pic>
    </p:spTree>
    <p:extLst>
      <p:ext uri="{BB962C8B-B14F-4D97-AF65-F5344CB8AC3E}">
        <p14:creationId xmlns:p14="http://schemas.microsoft.com/office/powerpoint/2010/main" val="2399084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92892" y="646300"/>
            <a:ext cx="9548734" cy="5477333"/>
          </a:xfrm>
          <a:prstGeom prst="rect">
            <a:avLst/>
          </a:prstGeom>
        </p:spPr>
        <p:txBody>
          <a:bodyPr wrap="square">
            <a:spAutoFit/>
          </a:bodyPr>
          <a:lstStyle/>
          <a:p>
            <a:pPr>
              <a:lnSpc>
                <a:spcPct val="107000"/>
              </a:lnSpc>
              <a:spcBef>
                <a:spcPts val="1200"/>
              </a:spcBef>
            </a:pPr>
            <a:r>
              <a:rPr lang="en-US" sz="3200" dirty="0" smtClean="0">
                <a:latin typeface="Arial" panose="020B0604020202020204" pitchFamily="34" charset="0"/>
                <a:ea typeface="Calibri" panose="020F0502020204030204" pitchFamily="34" charset="0"/>
                <a:cs typeface="Arial" panose="020B0604020202020204" pitchFamily="34" charset="0"/>
              </a:rPr>
              <a:t>This Statewide Exercise includes members of both ARES and RACES.  </a:t>
            </a:r>
          </a:p>
          <a:p>
            <a:pPr>
              <a:lnSpc>
                <a:spcPct val="107000"/>
              </a:lnSpc>
              <a:spcBef>
                <a:spcPts val="1200"/>
              </a:spcBef>
            </a:pPr>
            <a:r>
              <a:rPr lang="en-US" sz="3200" dirty="0" smtClean="0">
                <a:latin typeface="Arial" panose="020B0604020202020204" pitchFamily="34" charset="0"/>
                <a:ea typeface="Calibri" panose="020F0502020204030204" pitchFamily="34" charset="0"/>
                <a:cs typeface="Arial" panose="020B0604020202020204" pitchFamily="34" charset="0"/>
              </a:rPr>
              <a:t>Guidance and direction of the exercise is provided by the RACES Regional Radio Officers, District Radio Officers and County Liaison Officers and the ARES Section Emergency Coordinator, District Emergency Coordinators and County Emergency Coordinators working in concert with their counterparts in the following guidance and reporting requirements provided herein. </a:t>
            </a:r>
          </a:p>
        </p:txBody>
      </p:sp>
    </p:spTree>
    <p:extLst>
      <p:ext uri="{BB962C8B-B14F-4D97-AF65-F5344CB8AC3E}">
        <p14:creationId xmlns:p14="http://schemas.microsoft.com/office/powerpoint/2010/main" val="2551115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2994" y="752039"/>
            <a:ext cx="9301315" cy="5104282"/>
          </a:xfrm>
          <a:prstGeom prst="rect">
            <a:avLst/>
          </a:prstGeom>
        </p:spPr>
        <p:txBody>
          <a:bodyPr wrap="square">
            <a:spAutoFit/>
          </a:bodyPr>
          <a:lstStyle/>
          <a:p>
            <a:pPr>
              <a:lnSpc>
                <a:spcPct val="107000"/>
              </a:lnSpc>
              <a:spcBef>
                <a:spcPts val="1200"/>
              </a:spcBef>
            </a:pPr>
            <a:r>
              <a:rPr lang="en-US" sz="3200" dirty="0">
                <a:latin typeface="Arial" panose="020B0604020202020204" pitchFamily="34" charset="0"/>
                <a:ea typeface="Calibri" panose="020F0502020204030204" pitchFamily="34" charset="0"/>
                <a:cs typeface="Arial" panose="020B0604020202020204" pitchFamily="34" charset="0"/>
              </a:rPr>
              <a:t>RACES CLO’S and ARES EC’s are critical to the success of this Statewide Exercise.  They are responsible for ensuring their </a:t>
            </a:r>
            <a:r>
              <a:rPr lang="en-US" sz="3200" dirty="0" smtClean="0">
                <a:latin typeface="Arial" panose="020B0604020202020204" pitchFamily="34" charset="0"/>
                <a:ea typeface="Calibri" panose="020F0502020204030204" pitchFamily="34" charset="0"/>
                <a:cs typeface="Arial" panose="020B0604020202020204" pitchFamily="34" charset="0"/>
              </a:rPr>
              <a:t>groups know </a:t>
            </a:r>
            <a:r>
              <a:rPr lang="en-US" sz="3200" dirty="0">
                <a:latin typeface="Arial" panose="020B0604020202020204" pitchFamily="34" charset="0"/>
                <a:ea typeface="Calibri" panose="020F0502020204030204" pitchFamily="34" charset="0"/>
                <a:cs typeface="Arial" panose="020B0604020202020204" pitchFamily="34" charset="0"/>
              </a:rPr>
              <a:t>what to do and when to do it. </a:t>
            </a:r>
            <a:endParaRPr lang="en-US" sz="3200"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1200"/>
              </a:spcBef>
            </a:pPr>
            <a:r>
              <a:rPr lang="en-US" sz="3200" dirty="0" smtClean="0">
                <a:latin typeface="Arial" panose="020B0604020202020204" pitchFamily="34" charset="0"/>
                <a:ea typeface="Calibri" panose="020F0502020204030204" pitchFamily="34" charset="0"/>
                <a:cs typeface="Arial" panose="020B0604020202020204" pitchFamily="34" charset="0"/>
              </a:rPr>
              <a:t>Their </a:t>
            </a:r>
            <a:r>
              <a:rPr lang="en-US" sz="3200" dirty="0">
                <a:latin typeface="Arial" panose="020B0604020202020204" pitchFamily="34" charset="0"/>
                <a:ea typeface="Calibri" panose="020F0502020204030204" pitchFamily="34" charset="0"/>
                <a:cs typeface="Arial" panose="020B0604020202020204" pitchFamily="34" charset="0"/>
              </a:rPr>
              <a:t>responsibility includes ensuring that all RACES and/or ARES members provide the required information in the formats requested.</a:t>
            </a:r>
          </a:p>
          <a:p>
            <a:pPr>
              <a:lnSpc>
                <a:spcPct val="107000"/>
              </a:lnSpc>
              <a:spcBef>
                <a:spcPts val="1200"/>
              </a:spcBef>
            </a:pPr>
            <a:r>
              <a:rPr lang="en-US" sz="3200" dirty="0" smtClean="0">
                <a:latin typeface="Arial" panose="020B0604020202020204" pitchFamily="34" charset="0"/>
                <a:ea typeface="Calibri" panose="020F0502020204030204" pitchFamily="34" charset="0"/>
                <a:cs typeface="Arial" panose="020B0604020202020204" pitchFamily="34" charset="0"/>
              </a:rPr>
              <a:t>The following slides provide the tasks to be accomplished.</a:t>
            </a:r>
            <a:endParaRPr lang="en-US"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01877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7698" y="891560"/>
            <a:ext cx="10515600" cy="4351338"/>
          </a:xfrm>
        </p:spPr>
        <p:txBody>
          <a:bodyPr>
            <a:normAutofit lnSpcReduction="10000"/>
          </a:bodyPr>
          <a:lstStyle/>
          <a:p>
            <a:pPr marL="0" indent="0" algn="ctr">
              <a:buNone/>
            </a:pPr>
            <a:r>
              <a:rPr lang="en-US" sz="4000" dirty="0">
                <a:latin typeface="Arial" panose="020B0604020202020204" pitchFamily="34" charset="0"/>
                <a:cs typeface="Arial" panose="020B0604020202020204" pitchFamily="34" charset="0"/>
              </a:rPr>
              <a:t>ARES and RACES TASKS</a:t>
            </a:r>
          </a:p>
          <a:p>
            <a:r>
              <a:rPr lang="en-US" sz="3200" dirty="0">
                <a:latin typeface="Arial" panose="020B0604020202020204" pitchFamily="34" charset="0"/>
                <a:cs typeface="Arial" panose="020B0604020202020204" pitchFamily="34" charset="0"/>
              </a:rPr>
              <a:t>RACES CLO and ARES EC establishes a net at a specific time and date on a local repeater frequency (their choice</a:t>
            </a:r>
            <a:r>
              <a:rPr lang="en-US" sz="3200" dirty="0" smtClean="0">
                <a:latin typeface="Arial" panose="020B0604020202020204" pitchFamily="34" charset="0"/>
                <a:cs typeface="Arial" panose="020B0604020202020204" pitchFamily="34" charset="0"/>
              </a:rPr>
              <a:t>).  </a:t>
            </a:r>
          </a:p>
          <a:p>
            <a:r>
              <a:rPr lang="en-US" sz="3200" dirty="0" smtClean="0">
                <a:latin typeface="Arial" panose="020B0604020202020204" pitchFamily="34" charset="0"/>
                <a:cs typeface="Arial" panose="020B0604020202020204" pitchFamily="34" charset="0"/>
              </a:rPr>
              <a:t>To meet other task requirements we suggest this be on Friday evening September 23 or Saturday morning September 24.</a:t>
            </a:r>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RACES and ARES members will check-in providing the following information in the requested format:</a:t>
            </a:r>
          </a:p>
          <a:p>
            <a:pPr algn="ct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2312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07923" y="516219"/>
            <a:ext cx="10589342" cy="5632311"/>
          </a:xfrm>
          <a:prstGeom prst="rect">
            <a:avLst/>
          </a:prstGeom>
        </p:spPr>
        <p:txBody>
          <a:bodyPr wrap="square">
            <a:spAutoFit/>
          </a:bodyPr>
          <a:lstStyle/>
          <a:p>
            <a:pPr algn="ctr"/>
            <a:r>
              <a:rPr lang="en-US" sz="4000" dirty="0">
                <a:latin typeface="Arial" panose="020B0604020202020204" pitchFamily="34" charset="0"/>
                <a:cs typeface="Arial" panose="020B0604020202020204" pitchFamily="34" charset="0"/>
              </a:rPr>
              <a:t>EXERCISE TASKS</a:t>
            </a:r>
          </a:p>
          <a:p>
            <a:pPr algn="ctr"/>
            <a:r>
              <a:rPr lang="en-US" sz="4000" dirty="0">
                <a:latin typeface="Arial" panose="020B0604020202020204" pitchFamily="34" charset="0"/>
                <a:cs typeface="Arial" panose="020B0604020202020204" pitchFamily="34" charset="0"/>
              </a:rPr>
              <a:t>STEP ONE</a:t>
            </a:r>
          </a:p>
          <a:p>
            <a:r>
              <a:rPr lang="en-US" sz="2800" dirty="0" smtClean="0">
                <a:latin typeface="Arial" panose="020B0604020202020204" pitchFamily="34" charset="0"/>
                <a:cs typeface="Arial" panose="020B0604020202020204" pitchFamily="34" charset="0"/>
              </a:rPr>
              <a:t>Operators </a:t>
            </a:r>
            <a:r>
              <a:rPr lang="en-US" sz="2800" dirty="0">
                <a:latin typeface="Arial" panose="020B0604020202020204" pitchFamily="34" charset="0"/>
                <a:cs typeface="Arial" panose="020B0604020202020204" pitchFamily="34" charset="0"/>
              </a:rPr>
              <a:t>should follow their district exercise voice and digital radio plans.  As determined by their RACES CLO and/or ARES EC.</a:t>
            </a:r>
          </a:p>
          <a:p>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Operators </a:t>
            </a:r>
            <a:r>
              <a:rPr lang="en-US" sz="2800" dirty="0">
                <a:latin typeface="Arial" panose="020B0604020202020204" pitchFamily="34" charset="0"/>
                <a:cs typeface="Arial" panose="020B0604020202020204" pitchFamily="34" charset="0"/>
              </a:rPr>
              <a:t>are asked to compose a voice radio message </a:t>
            </a:r>
            <a:r>
              <a:rPr lang="en-US" sz="2800" dirty="0" smtClean="0">
                <a:latin typeface="Arial" panose="020B0604020202020204" pitchFamily="34" charset="0"/>
                <a:cs typeface="Arial" panose="020B0604020202020204" pitchFamily="34" charset="0"/>
              </a:rPr>
              <a:t>using a ICS Form 213 that includes the following information. </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Using Google Earth or a paper map, determine which of the following facilities are within a two-mile radius of your location.</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3997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8864" y="0"/>
            <a:ext cx="9645445" cy="5016758"/>
          </a:xfrm>
          <a:prstGeom prst="rect">
            <a:avLst/>
          </a:prstGeom>
        </p:spPr>
        <p:txBody>
          <a:bodyPr wrap="square">
            <a:spAutoFit/>
          </a:bodyPr>
          <a:lstStyle/>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1. School(s) – Number.</a:t>
            </a:r>
          </a:p>
          <a:p>
            <a:r>
              <a:rPr lang="en-US" sz="3200" dirty="0">
                <a:latin typeface="Arial" panose="020B0604020202020204" pitchFamily="34" charset="0"/>
                <a:cs typeface="Arial" panose="020B0604020202020204" pitchFamily="34" charset="0"/>
              </a:rPr>
              <a:t>2. Hospital(s) – Number.</a:t>
            </a:r>
          </a:p>
          <a:p>
            <a:r>
              <a:rPr lang="en-US" sz="3200" dirty="0">
                <a:latin typeface="Arial" panose="020B0604020202020204" pitchFamily="34" charset="0"/>
                <a:cs typeface="Arial" panose="020B0604020202020204" pitchFamily="34" charset="0"/>
              </a:rPr>
              <a:t>3. Power Plant(s) – Number.</a:t>
            </a:r>
          </a:p>
          <a:p>
            <a:r>
              <a:rPr lang="en-US" sz="3200" dirty="0">
                <a:latin typeface="Arial" panose="020B0604020202020204" pitchFamily="34" charset="0"/>
                <a:cs typeface="Arial" panose="020B0604020202020204" pitchFamily="34" charset="0"/>
              </a:rPr>
              <a:t>4. Water Treatment Plant(s) – Number.</a:t>
            </a:r>
          </a:p>
          <a:p>
            <a:r>
              <a:rPr lang="en-US" sz="3200" dirty="0">
                <a:latin typeface="Arial" panose="020B0604020202020204" pitchFamily="34" charset="0"/>
                <a:cs typeface="Arial" panose="020B0604020202020204" pitchFamily="34" charset="0"/>
              </a:rPr>
              <a:t>5. Storm Shelter(s) – Number</a:t>
            </a:r>
            <a:r>
              <a:rPr lang="en-US" sz="3200" dirty="0" smtClean="0">
                <a:latin typeface="Arial" panose="020B0604020202020204" pitchFamily="34" charset="0"/>
                <a:cs typeface="Arial" panose="020B0604020202020204" pitchFamily="34" charset="0"/>
              </a:rPr>
              <a:t>.</a:t>
            </a:r>
          </a:p>
          <a:p>
            <a:endParaRPr lang="en-US"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Using </a:t>
            </a:r>
            <a:r>
              <a:rPr lang="en-US" sz="3200" dirty="0">
                <a:latin typeface="Arial" panose="020B0604020202020204" pitchFamily="34" charset="0"/>
                <a:cs typeface="Arial" panose="020B0604020202020204" pitchFamily="34" charset="0"/>
              </a:rPr>
              <a:t>your prepared ICS-213, transmit the</a:t>
            </a:r>
          </a:p>
          <a:p>
            <a:r>
              <a:rPr lang="en-US" sz="3200" dirty="0" smtClean="0">
                <a:latin typeface="Arial" panose="020B0604020202020204" pitchFamily="34" charset="0"/>
                <a:cs typeface="Arial" panose="020B0604020202020204" pitchFamily="34" charset="0"/>
              </a:rPr>
              <a:t>collected </a:t>
            </a:r>
            <a:r>
              <a:rPr lang="en-US" sz="3200" dirty="0">
                <a:latin typeface="Arial" panose="020B0604020202020204" pitchFamily="34" charset="0"/>
                <a:cs typeface="Arial" panose="020B0604020202020204" pitchFamily="34" charset="0"/>
              </a:rPr>
              <a:t>information to Net Control:</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2659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65684"/>
            <a:ext cx="10235381" cy="5816977"/>
          </a:xfrm>
          <a:prstGeom prst="rect">
            <a:avLst/>
          </a:prstGeom>
        </p:spPr>
        <p:txBody>
          <a:bodyPr wrap="square">
            <a:spAutoFit/>
          </a:bodyPr>
          <a:lstStyle/>
          <a:p>
            <a:pPr algn="ctr"/>
            <a:r>
              <a:rPr lang="en-US" sz="4000" dirty="0">
                <a:latin typeface="Arial" panose="020B0604020202020204" pitchFamily="34" charset="0"/>
                <a:cs typeface="Arial" panose="020B0604020202020204" pitchFamily="34" charset="0"/>
              </a:rPr>
              <a:t>EXERCISE TASK</a:t>
            </a:r>
          </a:p>
          <a:p>
            <a:pPr algn="ctr"/>
            <a:r>
              <a:rPr lang="en-US" sz="4000" dirty="0">
                <a:latin typeface="Arial" panose="020B0604020202020204" pitchFamily="34" charset="0"/>
                <a:cs typeface="Arial" panose="020B0604020202020204" pitchFamily="34" charset="0"/>
              </a:rPr>
              <a:t>STEP TWO</a:t>
            </a:r>
          </a:p>
          <a:p>
            <a:pPr algn="ctr"/>
            <a:endParaRPr lang="en-US" sz="28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Compose a Winlink Check-In Form, this form is found in Templates under Standard Forms, Mapping-GIS forms.  Include the above requested </a:t>
            </a:r>
            <a:r>
              <a:rPr lang="en-US" sz="2400" dirty="0" smtClean="0">
                <a:latin typeface="Arial" panose="020B0604020202020204" pitchFamily="34" charset="0"/>
                <a:cs typeface="Arial" panose="020B0604020202020204" pitchFamily="34" charset="0"/>
              </a:rPr>
              <a:t>information in your Winlink message. </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Input your GPS coordinates and grid square information into the Winlink Check-in form. The form has instructions to accomplish this task.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Prepare and send a P2P message via UHF, or VHF, or HF to your RACES CLO or ARES EC on their designated frequency.</a:t>
            </a:r>
          </a:p>
          <a:p>
            <a:r>
              <a:rPr lang="en-US" sz="2400" dirty="0">
                <a:latin typeface="Arial" panose="020B0604020202020204" pitchFamily="34" charset="0"/>
                <a:cs typeface="Arial" panose="020B0604020202020204" pitchFamily="34" charset="0"/>
              </a:rPr>
              <a:t>If RACES or ARES members do not have HF capability they may submit their Winlink message using Winlink Telnet</a:t>
            </a:r>
          </a:p>
        </p:txBody>
      </p:sp>
    </p:spTree>
    <p:extLst>
      <p:ext uri="{BB962C8B-B14F-4D97-AF65-F5344CB8AC3E}">
        <p14:creationId xmlns:p14="http://schemas.microsoft.com/office/powerpoint/2010/main" val="1267467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16817" y="999794"/>
            <a:ext cx="9338873" cy="4290724"/>
          </a:xfrm>
          <a:prstGeom prst="rect">
            <a:avLst/>
          </a:prstGeom>
        </p:spPr>
      </p:pic>
    </p:spTree>
    <p:extLst>
      <p:ext uri="{BB962C8B-B14F-4D97-AF65-F5344CB8AC3E}">
        <p14:creationId xmlns:p14="http://schemas.microsoft.com/office/powerpoint/2010/main" val="1554812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4981" y="596899"/>
            <a:ext cx="10190285" cy="5691173"/>
          </a:xfrm>
          <a:prstGeom prst="rect">
            <a:avLst/>
          </a:prstGeom>
        </p:spPr>
        <p:txBody>
          <a:bodyPr wrap="square">
            <a:spAutoFit/>
          </a:bodyPr>
          <a:lstStyle/>
          <a:p>
            <a:pPr>
              <a:lnSpc>
                <a:spcPct val="107000"/>
              </a:lnSpc>
              <a:spcBef>
                <a:spcPts val="1200"/>
              </a:spcBef>
            </a:pPr>
            <a:r>
              <a:rPr lang="en-US" sz="2800" dirty="0">
                <a:latin typeface="Arial" panose="020B0604020202020204" pitchFamily="34" charset="0"/>
                <a:ea typeface="Calibri" panose="020F0502020204030204" pitchFamily="34" charset="0"/>
                <a:cs typeface="Arial" panose="020B0604020202020204" pitchFamily="34" charset="0"/>
              </a:rPr>
              <a:t>RACES CLO’s and ARES EC’s will then transmit the information received to their DRO or DEC using </a:t>
            </a:r>
            <a:r>
              <a:rPr lang="en-US" sz="2800" dirty="0" err="1">
                <a:latin typeface="Arial" panose="020B0604020202020204" pitchFamily="34" charset="0"/>
                <a:ea typeface="Calibri" panose="020F0502020204030204" pitchFamily="34" charset="0"/>
                <a:cs typeface="Arial" panose="020B0604020202020204" pitchFamily="34" charset="0"/>
              </a:rPr>
              <a:t>Winlink</a:t>
            </a:r>
            <a:r>
              <a:rPr lang="en-US" sz="2800" dirty="0">
                <a:latin typeface="Arial" panose="020B0604020202020204" pitchFamily="34" charset="0"/>
                <a:ea typeface="Calibri" panose="020F0502020204030204" pitchFamily="34" charset="0"/>
                <a:cs typeface="Arial" panose="020B0604020202020204" pitchFamily="34" charset="0"/>
              </a:rPr>
              <a:t> P2P.  Contact your DRO or DEC for the frequency they will use. </a:t>
            </a:r>
            <a:endParaRPr lang="en-US" sz="2800"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1200"/>
              </a:spcBef>
            </a:pPr>
            <a:r>
              <a:rPr lang="en-US" sz="2800" dirty="0" smtClean="0">
                <a:latin typeface="Arial" panose="020B0604020202020204" pitchFamily="34" charset="0"/>
                <a:ea typeface="Calibri" panose="020F0502020204030204" pitchFamily="34" charset="0"/>
                <a:cs typeface="Arial" panose="020B0604020202020204" pitchFamily="34" charset="0"/>
              </a:rPr>
              <a:t>RACES District 7, District 9 or District 10 CLO’s </a:t>
            </a:r>
            <a:r>
              <a:rPr lang="en-US" sz="2800" dirty="0" smtClean="0">
                <a:latin typeface="Arial" panose="020B0604020202020204" pitchFamily="34" charset="0"/>
                <a:ea typeface="Calibri" panose="020F0502020204030204" pitchFamily="34" charset="0"/>
                <a:cs typeface="Arial" panose="020B0604020202020204" pitchFamily="34" charset="0"/>
              </a:rPr>
              <a:t>and ARES DEC’s or EC’s in areas without DEC’s will </a:t>
            </a:r>
            <a:r>
              <a:rPr lang="en-US" sz="2800" dirty="0" smtClean="0">
                <a:latin typeface="Arial" panose="020B0604020202020204" pitchFamily="34" charset="0"/>
                <a:ea typeface="Calibri" panose="020F0502020204030204" pitchFamily="34" charset="0"/>
                <a:cs typeface="Arial" panose="020B0604020202020204" pitchFamily="34" charset="0"/>
              </a:rPr>
              <a:t>send their information to Dale or David at the frequencies designated below.  They will </a:t>
            </a:r>
            <a:r>
              <a:rPr lang="en-US" sz="2800" dirty="0">
                <a:latin typeface="Arial" panose="020B0604020202020204" pitchFamily="34" charset="0"/>
                <a:ea typeface="Calibri" panose="020F0502020204030204" pitchFamily="34" charset="0"/>
                <a:cs typeface="Arial" panose="020B0604020202020204" pitchFamily="34" charset="0"/>
              </a:rPr>
              <a:t>monitor the frequencies from 10 a.m. to 2 p.m. local time on Saturday September 24</a:t>
            </a:r>
            <a:r>
              <a:rPr lang="en-US" sz="2800" baseline="30000" dirty="0">
                <a:latin typeface="Arial" panose="020B0604020202020204" pitchFamily="34" charset="0"/>
                <a:ea typeface="Calibri" panose="020F0502020204030204" pitchFamily="34" charset="0"/>
                <a:cs typeface="Arial" panose="020B0604020202020204" pitchFamily="34" charset="0"/>
              </a:rPr>
              <a:t>th</a:t>
            </a:r>
            <a:r>
              <a:rPr lang="en-US" sz="2800" dirty="0" smtClean="0">
                <a:latin typeface="Arial" panose="020B0604020202020204" pitchFamily="34" charset="0"/>
                <a:ea typeface="Calibri" panose="020F0502020204030204" pitchFamily="34" charset="0"/>
                <a:cs typeface="Arial" panose="020B0604020202020204" pitchFamily="34" charset="0"/>
              </a:rPr>
              <a:t>.  </a:t>
            </a:r>
          </a:p>
          <a:p>
            <a:pPr>
              <a:lnSpc>
                <a:spcPct val="107000"/>
              </a:lnSpc>
              <a:spcBef>
                <a:spcPts val="1200"/>
              </a:spcBef>
            </a:pPr>
            <a:r>
              <a:rPr lang="en-US" sz="2800" dirty="0" smtClean="0">
                <a:latin typeface="Arial" panose="020B0604020202020204" pitchFamily="34" charset="0"/>
                <a:ea typeface="Calibri" panose="020F0502020204030204" pitchFamily="34" charset="0"/>
                <a:cs typeface="Arial" panose="020B0604020202020204" pitchFamily="34" charset="0"/>
              </a:rPr>
              <a:t>We are also be monitoring for participants who cannot communicate with their designated reporting stations.</a:t>
            </a:r>
            <a:endParaRPr lang="en-US" sz="2800" dirty="0">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1200"/>
              </a:spcBef>
            </a:pP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71305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586</Words>
  <Application>Microsoft Office PowerPoint</Application>
  <PresentationFormat>Widescreen</PresentationFormat>
  <Paragraphs>40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TDEM STATEWIDE EXERCISE SEPTEMBER 23—25,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TDEM Statewide Exercise</dc:title>
  <dc:creator>First User</dc:creator>
  <cp:lastModifiedBy>First User</cp:lastModifiedBy>
  <cp:revision>18</cp:revision>
  <dcterms:created xsi:type="dcterms:W3CDTF">2022-09-03T13:08:17Z</dcterms:created>
  <dcterms:modified xsi:type="dcterms:W3CDTF">2022-09-19T17:51:07Z</dcterms:modified>
</cp:coreProperties>
</file>